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19"/>
  </p:notesMasterIdLst>
  <p:sldIdLst>
    <p:sldId id="327" r:id="rId2"/>
    <p:sldId id="353" r:id="rId3"/>
    <p:sldId id="310" r:id="rId4"/>
    <p:sldId id="364" r:id="rId5"/>
    <p:sldId id="354" r:id="rId6"/>
    <p:sldId id="355" r:id="rId7"/>
    <p:sldId id="311" r:id="rId8"/>
    <p:sldId id="351" r:id="rId9"/>
    <p:sldId id="306" r:id="rId10"/>
    <p:sldId id="356" r:id="rId11"/>
    <p:sldId id="357" r:id="rId12"/>
    <p:sldId id="358" r:id="rId13"/>
    <p:sldId id="359" r:id="rId14"/>
    <p:sldId id="360" r:id="rId15"/>
    <p:sldId id="362" r:id="rId16"/>
    <p:sldId id="361" r:id="rId17"/>
    <p:sldId id="36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32D86"/>
    <a:srgbClr val="99CCFF"/>
    <a:srgbClr val="3399FF"/>
    <a:srgbClr val="0066FF"/>
    <a:srgbClr val="009DD9"/>
    <a:srgbClr val="FFFF99"/>
    <a:srgbClr val="002060"/>
    <a:srgbClr val="00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/>
    <p:restoredTop sz="94181"/>
  </p:normalViewPr>
  <p:slideViewPr>
    <p:cSldViewPr>
      <p:cViewPr varScale="1">
        <p:scale>
          <a:sx n="73" d="100"/>
          <a:sy n="73" d="100"/>
        </p:scale>
        <p:origin x="12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EC7463-5FF4-4377-9B41-7669F6167E6D}" type="datetimeFigureOut">
              <a:rPr lang="en-US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EC0BCA-6B07-43B8-9C31-080FAF50C6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232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6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7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42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93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0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98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6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5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3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2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3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1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4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8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064EFE-F9B4-4A46-BB61-ADB7FD36BFBD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013A4-806A-491E-9CE4-B448A2D449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6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77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71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8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1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F5E6A8-AA97-49CD-BDF8-6B646E4FCFB8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D3DAA-F941-447E-B7C7-61D33D79ED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78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6F8179-1255-48AE-AA87-0F1C4793EEDB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ACB17E-FA00-4728-BBFC-1401E6E5AA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7E053-B160-49FC-A744-F75588B45315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A3CDE-B690-47B2-ACFC-36BAF71267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3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390BA1-4374-4AAF-9D71-289F3AC83DCA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96056-E046-4235-8F15-11A6A04D4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5ED459-506B-4084-A0FD-8BD339D8D4ED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3ACC24-91FE-4798-B012-74707B41C4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0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1FEC30-C7C3-4CB9-BA08-FEBDD100BE48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64908-C5C9-4151-BB14-488E20B7A89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6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CDE1C5-105C-42E6-AA53-521C0245E52B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0B7D0-E896-47F5-8223-CCBE61E619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01653-233B-4C54-93A0-A2302CFAB5FA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F8721-C34B-4BEC-AFE0-1E6B343973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2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781484-CD1B-4CE0-943E-480A3FA8B624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325A2-A95B-417F-B336-C476911956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0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981FB-2184-451A-B420-0B4708C12604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914F7-4741-4C9E-8785-0A205BD2EC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9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0E8614-EC71-4BC7-858E-80F48A517E27}" type="datetimeFigureOut">
              <a:rPr lang="en-US" smtClean="0"/>
              <a:pPr>
                <a:defRPr/>
              </a:pPr>
              <a:t>6/26/17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3A0AB5A-FDD9-469D-B9FB-691C56294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37468" y="152400"/>
            <a:ext cx="5943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 in the Workplace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Noha Basilious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Diablo Valley College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3968" y="0"/>
            <a:ext cx="127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968" y="3456516"/>
            <a:ext cx="5876345" cy="31728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7778" y="914400"/>
            <a:ext cx="65840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660033"/>
                </a:solidFill>
                <a:latin typeface="Calibri" pitchFamily="34" charset="0"/>
              </a:rPr>
              <a:t>Active Listening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itchFamily="34" charset="0"/>
              </a:rPr>
              <a:t>Encourage</a:t>
            </a:r>
          </a:p>
          <a:p>
            <a:r>
              <a:rPr lang="en-US" sz="2400" dirty="0" smtClean="0">
                <a:latin typeface="Calibri" pitchFamily="34" charset="0"/>
              </a:rPr>
              <a:t>When you list to others attentively it encourages them feel good.</a:t>
            </a:r>
          </a:p>
          <a:p>
            <a:r>
              <a:rPr lang="en-US" sz="2400" dirty="0" smtClean="0">
                <a:latin typeface="Calibri" pitchFamily="34" charset="0"/>
              </a:rPr>
              <a:t>In turns, you form an understating and respect and they will listen to you when its your turn to speak.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itchFamily="34" charset="0"/>
              </a:rPr>
              <a:t>Restate</a:t>
            </a:r>
          </a:p>
          <a:p>
            <a:r>
              <a:rPr lang="en-US" sz="2400" dirty="0" smtClean="0">
                <a:latin typeface="Calibri" pitchFamily="34" charset="0"/>
              </a:rPr>
              <a:t>To show the person that you were paying attention, restate what they said in your own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itchFamily="34" charset="0"/>
              </a:rPr>
              <a:t>Question</a:t>
            </a:r>
          </a:p>
          <a:p>
            <a:r>
              <a:rPr lang="en-US" sz="2400" dirty="0" smtClean="0">
                <a:latin typeface="Calibri" pitchFamily="34" charset="0"/>
              </a:rPr>
              <a:t>Ask questions to avoid any misunderstanding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76" y="4572000"/>
            <a:ext cx="2732558" cy="2326240"/>
          </a:xfrm>
          <a:prstGeom prst="rect">
            <a:avLst/>
          </a:prstGeom>
        </p:spPr>
      </p:pic>
      <p:sp>
        <p:nvSpPr>
          <p:cNvPr id="12" name="Title 10"/>
          <p:cNvSpPr txBox="1">
            <a:spLocks/>
          </p:cNvSpPr>
          <p:nvPr/>
        </p:nvSpPr>
        <p:spPr>
          <a:xfrm>
            <a:off x="0" y="152400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rgbClr val="C00000"/>
                </a:solidFill>
                <a:latin typeface="Elephant" panose="02020904090505020303" pitchFamily="18" charset="0"/>
              </a:rPr>
              <a:t>Tips to Effective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735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33048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000" b="1" dirty="0" smtClean="0">
                <a:solidFill>
                  <a:srgbClr val="660033"/>
                </a:solidFill>
                <a:latin typeface="Elephant" panose="02020904090505020303" pitchFamily="18" charset="0"/>
              </a:rPr>
              <a:t>Listen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Time to see how good a listener you are!</a:t>
            </a:r>
            <a:endParaRPr lang="en-US" sz="2400" dirty="0">
              <a:latin typeface="Elephant" panose="02020904090505020303" pitchFamily="18" charset="0"/>
            </a:endParaRPr>
          </a:p>
          <a:p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146362"/>
            <a:ext cx="6324599" cy="3513029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228600" y="163993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Activity Time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1985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Tips to Effective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78159"/>
            <a:ext cx="8610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660033"/>
                </a:solidFill>
                <a:latin typeface="Elephant" panose="02020904090505020303" pitchFamily="18" charset="0"/>
              </a:rPr>
              <a:t>Speak Clearly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Take a deep breath and remain positive when talking to people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Try to cut the “ums”, “uh-</a:t>
            </a:r>
            <a:r>
              <a:rPr lang="en-US" dirty="0" err="1" smtClean="0">
                <a:latin typeface="Elephant" panose="02020904090505020303" pitchFamily="18" charset="0"/>
              </a:rPr>
              <a:t>humms</a:t>
            </a:r>
            <a:r>
              <a:rPr lang="en-US" dirty="0" smtClean="0">
                <a:latin typeface="Elephant" panose="02020904090505020303" pitchFamily="18" charset="0"/>
              </a:rPr>
              <a:t>”, and “</a:t>
            </a:r>
            <a:r>
              <a:rPr lang="en-US" dirty="0" err="1" smtClean="0">
                <a:latin typeface="Elephant" panose="02020904090505020303" pitchFamily="18" charset="0"/>
              </a:rPr>
              <a:t>ahhs</a:t>
            </a:r>
            <a:r>
              <a:rPr lang="en-US" dirty="0" smtClean="0">
                <a:latin typeface="Elephant" panose="02020904090505020303" pitchFamily="18" charset="0"/>
              </a:rPr>
              <a:t>” as these make it difficult for people to understand what you’re trying to communicate.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Try to keep your voice steady and don’t talk too quickly or too quietly.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Be confident in what you are saying and others will feel your confidence too</a:t>
            </a:r>
          </a:p>
          <a:p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8" y="4245564"/>
            <a:ext cx="5071152" cy="25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1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837835"/>
            <a:ext cx="695731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660033"/>
                </a:solidFill>
                <a:latin typeface="Elephant" panose="02020904090505020303" pitchFamily="18" charset="0"/>
              </a:rPr>
              <a:t>Be Genuine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Elephant" panose="02020904090505020303" pitchFamily="18" charset="0"/>
              </a:rPr>
              <a:t>Speaking honestly, expressing excitement or sadness when you feel like it and being friendly.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Elephant" panose="02020904090505020303" pitchFamily="18" charset="0"/>
              </a:rPr>
              <a:t>There is nothing wrong with saying “no, I don’t’ really agree with that” or “you know, I think you’ve changed my mind”</a:t>
            </a:r>
            <a:r>
              <a:rPr lang="en-US" sz="2000" b="1" dirty="0" smtClean="0">
                <a:latin typeface="Elephant" panose="02020904090505020303" pitchFamily="18" charset="0"/>
              </a:rPr>
              <a:t> however </a:t>
            </a:r>
            <a:r>
              <a:rPr lang="en-US" sz="2000" b="1" dirty="0" smtClean="0">
                <a:solidFill>
                  <a:srgbClr val="C00000"/>
                </a:solidFill>
                <a:latin typeface="Elephant" panose="02020904090505020303" pitchFamily="18" charset="0"/>
              </a:rPr>
              <a:t>DON’T</a:t>
            </a:r>
            <a:r>
              <a:rPr lang="en-US" sz="2000" b="1" dirty="0" smtClean="0">
                <a:latin typeface="Elephant" panose="02020904090505020303" pitchFamily="18" charset="0"/>
              </a:rPr>
              <a:t> be rude.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Elephant" panose="02020904090505020303" pitchFamily="18" charset="0"/>
              </a:rPr>
              <a:t>Being honest builds your confidence and strengthen your connection with people.</a:t>
            </a:r>
          </a:p>
          <a:p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0" y="152400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rgbClr val="C00000"/>
                </a:solidFill>
                <a:latin typeface="Elephant" panose="02020904090505020303" pitchFamily="18" charset="0"/>
              </a:rPr>
              <a:t>Tips to Effective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75" y="3710099"/>
            <a:ext cx="2699325" cy="31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883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200878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660033"/>
                </a:solidFill>
                <a:latin typeface="Elephant" panose="02020904090505020303" pitchFamily="18" charset="0"/>
              </a:rPr>
              <a:t>Be Receptive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Be open to what others are saying and offering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Elephant" panose="02020904090505020303" pitchFamily="18" charset="0"/>
              </a:rPr>
              <a:t>Often people restrict the flow of ideas or communication because they’re making too many assumptions or are being too quick to judge and criticize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0" y="152400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Tips to Effective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57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354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Elephant" panose="02020904090505020303" pitchFamily="18" charset="0"/>
              </a:rPr>
              <a:t>Activity</a:t>
            </a:r>
            <a:endParaRPr lang="en-US" sz="4400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8773" y="1344332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Elephant" panose="02020904090505020303" pitchFamily="18" charset="0"/>
              </a:rPr>
              <a:t>C</a:t>
            </a:r>
            <a:r>
              <a:rPr lang="en-US" sz="2400" b="1" dirty="0" smtClean="0">
                <a:latin typeface="Elephant" panose="02020904090505020303" pitchFamily="18" charset="0"/>
              </a:rPr>
              <a:t>ommunication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Time to see how good a Communicator you are!</a:t>
            </a:r>
            <a:endParaRPr lang="en-US" sz="2400" dirty="0">
              <a:latin typeface="Elephant" panose="02020904090505020303" pitchFamily="18" charset="0"/>
            </a:endParaRPr>
          </a:p>
          <a:p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793" y="2472425"/>
            <a:ext cx="523949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3560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76200" y="129540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Calibri" pitchFamily="34" charset="0"/>
              </a:rPr>
              <a:t>Familiarize yourself with the communication styles tools.</a:t>
            </a:r>
          </a:p>
          <a:p>
            <a:endParaRPr lang="en-US" sz="2800" b="1" dirty="0" smtClean="0">
              <a:latin typeface="Calibri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</a:rPr>
              <a:t>Controller/Director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</a:rPr>
              <a:t>Promoter/Socializer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</a:rPr>
              <a:t>Supporter/Relater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</a:rPr>
              <a:t>Analyzer/Thinker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0" y="152400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Tips to Effective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006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600" y="192012"/>
            <a:ext cx="8534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Elephant" panose="02020904090505020303" pitchFamily="18" charset="0"/>
              </a:rPr>
              <a:t>FUN </a:t>
            </a:r>
            <a:r>
              <a:rPr lang="en-US" sz="4400" dirty="0" err="1" smtClean="0">
                <a:solidFill>
                  <a:srgbClr val="C00000"/>
                </a:solidFill>
                <a:latin typeface="Elephant" panose="02020904090505020303" pitchFamily="18" charset="0"/>
              </a:rPr>
              <a:t>FUN</a:t>
            </a:r>
            <a:r>
              <a:rPr lang="en-US" sz="4400" dirty="0" smtClean="0">
                <a:solidFill>
                  <a:srgbClr val="C00000"/>
                </a:solidFill>
                <a:latin typeface="Elephant" panose="02020904090505020303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Elephant" panose="02020904090505020303" pitchFamily="18" charset="0"/>
              </a:rPr>
              <a:t>FUN</a:t>
            </a:r>
            <a:endParaRPr lang="en-US" sz="4400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447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Elephant" panose="02020904090505020303" pitchFamily="18" charset="0"/>
              </a:rPr>
              <a:t>Now time for FUN activities</a:t>
            </a:r>
            <a:endParaRPr lang="en-US" sz="2400" dirty="0" smtClean="0">
              <a:latin typeface="Elephant" panose="0202090409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62200"/>
            <a:ext cx="7247946" cy="34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272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24878"/>
            <a:ext cx="7620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Define Communication.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Goals of Communication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Tips of Effective Communication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Elephant" panose="02020904090505020303" pitchFamily="18" charset="0"/>
              </a:rPr>
              <a:t>To be able to identify communication styles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0"/>
            <a:ext cx="4504811" cy="3250217"/>
          </a:xfrm>
          <a:prstGeom prst="rect">
            <a:avLst/>
          </a:prstGeom>
        </p:spPr>
      </p:pic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Objectives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434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700" y="1905000"/>
            <a:ext cx="85344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70613"/>
            <a:ext cx="5486400" cy="4114800"/>
          </a:xfrm>
          <a:prstGeom prst="rect">
            <a:avLst/>
          </a:prstGeom>
        </p:spPr>
      </p:pic>
      <p:sp>
        <p:nvSpPr>
          <p:cNvPr id="8" name="Title 10"/>
          <p:cNvSpPr txBox="1">
            <a:spLocks/>
          </p:cNvSpPr>
          <p:nvPr/>
        </p:nvSpPr>
        <p:spPr>
          <a:xfrm>
            <a:off x="161104" y="201907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What is Communication?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700" y="1905000"/>
            <a:ext cx="85344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161104" y="201907"/>
            <a:ext cx="9448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Ways of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7893"/>
            <a:ext cx="6327077" cy="46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536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1304330"/>
            <a:ext cx="8001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Communication</a:t>
            </a:r>
            <a:r>
              <a:rPr lang="en-US" dirty="0" smtClean="0">
                <a:latin typeface="Elephant" panose="02020904090505020303" pitchFamily="18" charset="0"/>
              </a:rPr>
              <a:t> is a </a:t>
            </a:r>
            <a:r>
              <a:rPr lang="en-US" sz="2400" b="1" u="sng" dirty="0" smtClean="0">
                <a:solidFill>
                  <a:srgbClr val="C00000"/>
                </a:solidFill>
                <a:latin typeface="Elephant" panose="02020904090505020303" pitchFamily="18" charset="0"/>
              </a:rPr>
              <a:t>key</a:t>
            </a:r>
            <a:r>
              <a:rPr lang="en-US" dirty="0" smtClean="0">
                <a:latin typeface="Elephant" panose="02020904090505020303" pitchFamily="18" charset="0"/>
              </a:rPr>
              <a:t> part of success in the workplace.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Without communication </a:t>
            </a:r>
            <a:r>
              <a:rPr lang="en-US" dirty="0" smtClean="0">
                <a:latin typeface="Elephant" panose="02020904090505020303" pitchFamily="18" charset="0"/>
              </a:rPr>
              <a:t>skills we are unable to let others know what we think, feel, or want to accomplish.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Without communication </a:t>
            </a:r>
            <a:r>
              <a:rPr lang="en-US" dirty="0" smtClean="0">
                <a:latin typeface="Elephant" panose="02020904090505020303" pitchFamily="18" charset="0"/>
              </a:rPr>
              <a:t>skills we are unable to build partnerships, motivate others, or resolve conflict.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4319765"/>
            <a:ext cx="4544894" cy="25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49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" y="1099605"/>
            <a:ext cx="8001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Communication</a:t>
            </a:r>
            <a:r>
              <a:rPr lang="en-US" dirty="0" smtClean="0">
                <a:latin typeface="Elephant" panose="02020904090505020303" pitchFamily="18" charset="0"/>
              </a:rPr>
              <a:t> is the exchange of thoughts, messages, or information, as by speech, signals, writing, or behavior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Communication </a:t>
            </a:r>
            <a:r>
              <a:rPr lang="en-US" dirty="0" smtClean="0">
                <a:latin typeface="Elephant" panose="02020904090505020303" pitchFamily="18" charset="0"/>
              </a:rPr>
              <a:t>is the </a:t>
            </a:r>
            <a:r>
              <a:rPr lang="en-US" b="1" u="sng" dirty="0" smtClean="0">
                <a:solidFill>
                  <a:srgbClr val="C00000"/>
                </a:solidFill>
                <a:latin typeface="Elephant" panose="02020904090505020303" pitchFamily="18" charset="0"/>
              </a:rPr>
              <a:t>ART</a:t>
            </a:r>
            <a:r>
              <a:rPr lang="en-US" dirty="0" smtClean="0">
                <a:latin typeface="Elephant" panose="02020904090505020303" pitchFamily="18" charset="0"/>
              </a:rPr>
              <a:t> and </a:t>
            </a:r>
            <a:r>
              <a:rPr lang="en-US" b="1" u="sng" dirty="0" smtClean="0">
                <a:solidFill>
                  <a:srgbClr val="C00000"/>
                </a:solidFill>
                <a:latin typeface="Elephant" panose="02020904090505020303" pitchFamily="18" charset="0"/>
              </a:rPr>
              <a:t>Technique</a:t>
            </a:r>
            <a:r>
              <a:rPr lang="en-US" dirty="0" smtClean="0">
                <a:latin typeface="Elephant" panose="02020904090505020303" pitchFamily="18" charset="0"/>
              </a:rPr>
              <a:t> of using words effectively to import information or ideas.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Elephant" panose="02020904090505020303" pitchFamily="18" charset="0"/>
              </a:rPr>
              <a:t>Communication </a:t>
            </a:r>
            <a:r>
              <a:rPr lang="en-US" dirty="0" smtClean="0">
                <a:latin typeface="Elephant" panose="02020904090505020303" pitchFamily="18" charset="0"/>
              </a:rPr>
              <a:t>differs from one person to another and from one place to another, but many aspects are universal.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95800"/>
            <a:ext cx="8763000" cy="2366481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106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78888"/>
            <a:ext cx="6553200" cy="4562475"/>
          </a:xfrm>
          <a:prstGeom prst="rect">
            <a:avLst/>
          </a:prstGeom>
        </p:spPr>
      </p:pic>
      <p:sp>
        <p:nvSpPr>
          <p:cNvPr id="17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81100"/>
            <a:ext cx="59944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381" y="3733800"/>
            <a:ext cx="4936619" cy="3124200"/>
          </a:xfrm>
          <a:prstGeom prst="rect">
            <a:avLst/>
          </a:prstGeom>
        </p:spPr>
      </p:pic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0" y="152400"/>
            <a:ext cx="94488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30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7800" y="152400"/>
            <a:ext cx="6477000" cy="1981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7200" dirty="0"/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3A682E3-0E1C-440A-AC88-0D14BCC5B8A6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76603"/>
            <a:ext cx="7924800" cy="5281397"/>
          </a:xfrm>
          <a:prstGeom prst="rect">
            <a:avLst/>
          </a:prstGeom>
        </p:spPr>
      </p:pic>
      <p:sp>
        <p:nvSpPr>
          <p:cNvPr id="13" name="Title 10"/>
          <p:cNvSpPr txBox="1">
            <a:spLocks/>
          </p:cNvSpPr>
          <p:nvPr/>
        </p:nvSpPr>
        <p:spPr>
          <a:xfrm>
            <a:off x="0" y="152400"/>
            <a:ext cx="9067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C00000"/>
                </a:solidFill>
                <a:latin typeface="Elephant" panose="02020904090505020303" pitchFamily="18" charset="0"/>
              </a:rPr>
              <a:t>What are the Goals of Communication</a:t>
            </a:r>
            <a:endParaRPr lang="en-US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51093</TotalTime>
  <Words>634</Words>
  <Application>Microsoft Macintosh PowerPoint</Application>
  <PresentationFormat>On-screen Show (4:3)</PresentationFormat>
  <Paragraphs>106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Elephant</vt:lpstr>
      <vt:lpstr>Trebuchet MS</vt:lpstr>
      <vt:lpstr>Wingdings</vt:lpstr>
      <vt:lpstr>Wingdings 3</vt:lpstr>
      <vt:lpstr>Facet</vt:lpstr>
      <vt:lpstr>PowerPoint Presentation</vt:lpstr>
      <vt:lpstr>Objectives</vt:lpstr>
      <vt:lpstr>PowerPoint Presentation</vt:lpstr>
      <vt:lpstr>PowerPoint Presentation</vt:lpstr>
      <vt:lpstr>Communication</vt:lpstr>
      <vt:lpstr>Communication</vt:lpstr>
      <vt:lpstr>Communication</vt:lpstr>
      <vt:lpstr>Communication</vt:lpstr>
      <vt:lpstr>PowerPoint Presentation</vt:lpstr>
      <vt:lpstr>PowerPoint Presentation</vt:lpstr>
      <vt:lpstr>Activity Time</vt:lpstr>
      <vt:lpstr>Tips to Effective Communication</vt:lpstr>
      <vt:lpstr>PowerPoint Presentation</vt:lpstr>
      <vt:lpstr>PowerPoint Presentation</vt:lpstr>
      <vt:lpstr>Activity</vt:lpstr>
      <vt:lpstr>PowerPoint Presentation</vt:lpstr>
      <vt:lpstr>FUN FUN FUN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Career and Education Planning   for College Students</dc:title>
  <dc:creator>Janis</dc:creator>
  <cp:lastModifiedBy>Microsoft Office User</cp:lastModifiedBy>
  <cp:revision>358</cp:revision>
  <dcterms:created xsi:type="dcterms:W3CDTF">2010-06-23T00:48:11Z</dcterms:created>
  <dcterms:modified xsi:type="dcterms:W3CDTF">2017-06-26T23:21:29Z</dcterms:modified>
</cp:coreProperties>
</file>